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63" r:id="rId3"/>
    <p:sldId id="257" r:id="rId4"/>
    <p:sldId id="306" r:id="rId5"/>
    <p:sldId id="260" r:id="rId6"/>
    <p:sldId id="310" r:id="rId7"/>
    <p:sldId id="273" r:id="rId8"/>
    <p:sldId id="309" r:id="rId9"/>
    <p:sldId id="264" r:id="rId10"/>
    <p:sldId id="278" r:id="rId11"/>
    <p:sldId id="276" r:id="rId12"/>
    <p:sldId id="277" r:id="rId13"/>
    <p:sldId id="279" r:id="rId14"/>
    <p:sldId id="304" r:id="rId15"/>
    <p:sldId id="294" r:id="rId16"/>
    <p:sldId id="298" r:id="rId17"/>
    <p:sldId id="265" r:id="rId18"/>
    <p:sldId id="267" r:id="rId19"/>
    <p:sldId id="303" r:id="rId20"/>
    <p:sldId id="299" r:id="rId21"/>
    <p:sldId id="301" r:id="rId22"/>
    <p:sldId id="268" r:id="rId23"/>
    <p:sldId id="284" r:id="rId24"/>
    <p:sldId id="269" r:id="rId25"/>
    <p:sldId id="302" r:id="rId26"/>
    <p:sldId id="286" r:id="rId27"/>
    <p:sldId id="270" r:id="rId28"/>
    <p:sldId id="293" r:id="rId29"/>
    <p:sldId id="291" r:id="rId30"/>
    <p:sldId id="292" r:id="rId31"/>
    <p:sldId id="271" r:id="rId32"/>
    <p:sldId id="290" r:id="rId33"/>
    <p:sldId id="289" r:id="rId34"/>
    <p:sldId id="305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37593-9D01-4212-BB33-5AAF93B4CCC0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A048-8AB3-4FEC-B8E6-46940A2CB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AD52-BCF9-4ECD-9DC5-E8E464612665}" type="datetimeFigureOut">
              <a:rPr lang="fr-FR" smtClean="0"/>
              <a:t>13/02/2024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4ECD-A7BC-4C68-B605-72D82ADD63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9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7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45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49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8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0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70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8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26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66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62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80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17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58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E4ECD-A7BC-4C68-B605-72D82ADD63D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45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88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1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39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1" y="6408739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Collège G PHILIPE  Réunions parents 3ème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05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68" y="134491"/>
            <a:ext cx="39168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4" y="164645"/>
            <a:ext cx="19827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9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629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73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9410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9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56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63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82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50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89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34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53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9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9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14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Collège G PHILIPE  Réunions parents 3ème 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9731-B198-4B6E-99DF-C05E65C146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1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528" y="144000"/>
            <a:ext cx="684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ffectation3e.phm.education.gouv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919" y="1786925"/>
            <a:ext cx="753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cap="all" dirty="0"/>
              <a:t>1. DNB </a:t>
            </a:r>
            <a:r>
              <a:rPr lang="fr-FR" sz="2800" u="sng" cap="all" dirty="0" smtClean="0"/>
              <a:t>2024</a:t>
            </a:r>
            <a:r>
              <a:rPr lang="fr-FR" sz="2800" dirty="0" smtClean="0"/>
              <a:t>       </a:t>
            </a:r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6591" y="242088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2. ORIENTATION</a:t>
            </a:r>
          </a:p>
          <a:p>
            <a:r>
              <a:rPr lang="fr-FR" sz="2800" dirty="0"/>
              <a:t>		- PROCEDURES</a:t>
            </a:r>
          </a:p>
          <a:p>
            <a:r>
              <a:rPr lang="fr-FR" sz="2800" dirty="0"/>
              <a:t>		- PRESENTATION DES 2 VOIES</a:t>
            </a:r>
          </a:p>
          <a:p>
            <a:r>
              <a:rPr lang="fr-FR" sz="2800" dirty="0"/>
              <a:t>			- Professionnelle</a:t>
            </a:r>
          </a:p>
          <a:p>
            <a:r>
              <a:rPr lang="fr-FR" sz="2800" dirty="0"/>
              <a:t>			- Générale et technologique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2615" y="260648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cap="all" dirty="0">
                <a:solidFill>
                  <a:srgbClr val="C00000"/>
                </a:solidFill>
              </a:rPr>
              <a:t>        Réunion parents     3</a:t>
            </a:r>
            <a:r>
              <a:rPr lang="fr-FR" sz="4000" cap="all" baseline="30000" dirty="0">
                <a:solidFill>
                  <a:srgbClr val="C00000"/>
                </a:solidFill>
              </a:rPr>
              <a:t>ème</a:t>
            </a:r>
            <a:r>
              <a:rPr lang="fr-FR" sz="4000" cap="all" dirty="0">
                <a:solidFill>
                  <a:srgbClr val="C00000"/>
                </a:solidFill>
              </a:rPr>
              <a:t>  </a:t>
            </a:r>
          </a:p>
          <a:p>
            <a:pPr algn="r"/>
            <a:r>
              <a:rPr lang="fr-FR" sz="3600" dirty="0"/>
              <a:t> </a:t>
            </a:r>
            <a:r>
              <a:rPr lang="fr-FR" sz="2800" dirty="0"/>
              <a:t>année </a:t>
            </a:r>
            <a:r>
              <a:rPr lang="fr-FR" sz="2800" dirty="0" smtClean="0"/>
              <a:t>2023-2024</a:t>
            </a:r>
            <a:endParaRPr lang="fr-FR" sz="2800" dirty="0"/>
          </a:p>
        </p:txBody>
      </p:sp>
      <p:pic>
        <p:nvPicPr>
          <p:cNvPr id="5" name="Image 4" descr="logo_2002_compl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5" y="301018"/>
            <a:ext cx="109537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all" dirty="0">
                <a:solidFill>
                  <a:schemeClr val="tx2"/>
                </a:solidFill>
              </a:rPr>
              <a:t>Orientation : phase 1</a:t>
            </a:r>
            <a:endParaRPr lang="fr-FR" sz="4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940152" y="6351619"/>
            <a:ext cx="28956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2023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6532" r="2313" b="-1116"/>
          <a:stretch/>
        </p:blipFill>
        <p:spPr bwMode="auto">
          <a:xfrm>
            <a:off x="278043" y="1206332"/>
            <a:ext cx="8660092" cy="4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3573021"/>
            <a:ext cx="144016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30/01/2024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0232" y="3586921"/>
            <a:ext cx="144016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12/03/2024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3872086"/>
            <a:ext cx="144016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14/03/2024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78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>
                <a:solidFill>
                  <a:schemeClr val="tx2"/>
                </a:solidFill>
              </a:rPr>
              <a:t>Orientation : 4 phases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807080"/>
            <a:ext cx="8748464" cy="287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1640" y="2708925"/>
            <a:ext cx="10081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19/02</a:t>
            </a:r>
          </a:p>
          <a:p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2708925"/>
            <a:ext cx="10081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15/03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13172" y="473320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Conseils de classe 2</a:t>
            </a:r>
            <a:r>
              <a:rPr lang="fr-FR" baseline="30000" dirty="0"/>
              <a:t>ème</a:t>
            </a:r>
            <a:r>
              <a:rPr lang="fr-FR" dirty="0"/>
              <a:t> trimestre</a:t>
            </a:r>
          </a:p>
          <a:p>
            <a:r>
              <a:rPr lang="fr-FR" dirty="0"/>
              <a:t>Du </a:t>
            </a:r>
            <a:r>
              <a:rPr lang="fr-FR" dirty="0" smtClean="0"/>
              <a:t>13 </a:t>
            </a:r>
            <a:r>
              <a:rPr lang="fr-FR" dirty="0"/>
              <a:t>au </a:t>
            </a:r>
            <a:r>
              <a:rPr lang="fr-FR" dirty="0" smtClean="0"/>
              <a:t>24 </a:t>
            </a:r>
            <a:r>
              <a:rPr lang="fr-FR" dirty="0"/>
              <a:t>mars </a:t>
            </a:r>
            <a:r>
              <a:rPr lang="fr-FR" dirty="0" smtClean="0"/>
              <a:t>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80112" y="473320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Conseils de classe 3</a:t>
            </a:r>
            <a:r>
              <a:rPr lang="fr-FR" baseline="30000" dirty="0"/>
              <a:t>ème</a:t>
            </a:r>
            <a:r>
              <a:rPr lang="fr-FR" dirty="0"/>
              <a:t> trimestre</a:t>
            </a:r>
          </a:p>
          <a:p>
            <a:r>
              <a:rPr lang="fr-FR" dirty="0"/>
              <a:t>à définir en mai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20" y="125760"/>
            <a:ext cx="8229600" cy="926976"/>
          </a:xfrm>
        </p:spPr>
        <p:txBody>
          <a:bodyPr>
            <a:normAutofit/>
          </a:bodyPr>
          <a:lstStyle/>
          <a:p>
            <a:r>
              <a:rPr lang="fr-FR" sz="4000" cap="all" dirty="0">
                <a:solidFill>
                  <a:schemeClr val="tx2"/>
                </a:solidFill>
              </a:rPr>
              <a:t>Orientation : phase 1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467544" y="116414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Un seul des représentants légaux de l’élève peut effectuer la </a:t>
            </a:r>
            <a:r>
              <a:rPr lang="fr-FR" sz="2800" dirty="0">
                <a:solidFill>
                  <a:srgbClr val="0070C0"/>
                </a:solidFill>
              </a:rPr>
              <a:t>saisie des intentions provisoires </a:t>
            </a:r>
            <a:r>
              <a:rPr lang="fr-FR" sz="2800" dirty="0"/>
              <a:t>:</a:t>
            </a:r>
          </a:p>
          <a:p>
            <a:endParaRPr lang="fr-FR" sz="2800" dirty="0"/>
          </a:p>
          <a:p>
            <a:r>
              <a:rPr lang="fr-FR" sz="2400" dirty="0"/>
              <a:t>- au moins 1 intention,</a:t>
            </a:r>
          </a:p>
          <a:p>
            <a:r>
              <a:rPr lang="fr-FR" sz="2400" dirty="0"/>
              <a:t>- jusqu’à 3 intentions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2de générale et technologique ou 2de STHR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2de professionnelle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/>
              <a:t>1re année de CAP</a:t>
            </a:r>
          </a:p>
          <a:p>
            <a:r>
              <a:rPr lang="fr-FR" sz="2400" dirty="0"/>
              <a:t>Le rang détermine l’ordre de préférence. </a:t>
            </a:r>
          </a:p>
          <a:p>
            <a:endParaRPr lang="fr-FR" sz="2800" dirty="0"/>
          </a:p>
          <a:p>
            <a:pPr algn="just"/>
            <a:r>
              <a:rPr lang="fr-FR" sz="2800" dirty="0"/>
              <a:t>Les intentions peuvent être modifiées jusqu’à la fermeture du </a:t>
            </a:r>
            <a:r>
              <a:rPr lang="fr-FR" sz="2800" dirty="0" err="1"/>
              <a:t>téléservice</a:t>
            </a:r>
            <a:r>
              <a:rPr lang="fr-FR" sz="2800" dirty="0"/>
              <a:t> par l’établissement avant les conseils de classe. </a:t>
            </a:r>
            <a:r>
              <a:rPr lang="fr-FR" sz="2800" dirty="0">
                <a:solidFill>
                  <a:srgbClr val="FF0000"/>
                </a:solidFill>
              </a:rPr>
              <a:t>Fermeture </a:t>
            </a:r>
            <a:r>
              <a:rPr lang="fr-FR" sz="2800" dirty="0" smtClean="0">
                <a:solidFill>
                  <a:srgbClr val="FF0000"/>
                </a:solidFill>
              </a:rPr>
              <a:t>mardi</a:t>
            </a:r>
            <a:r>
              <a:rPr lang="fr-FR" sz="2800" dirty="0" smtClean="0">
                <a:solidFill>
                  <a:srgbClr val="FF0000"/>
                </a:solidFill>
              </a:rPr>
              <a:t> 12 </a:t>
            </a:r>
            <a:r>
              <a:rPr lang="fr-FR" sz="2800" dirty="0">
                <a:solidFill>
                  <a:srgbClr val="FF0000"/>
                </a:solidFill>
              </a:rPr>
              <a:t>mars </a:t>
            </a:r>
            <a:r>
              <a:rPr lang="fr-FR" sz="2800" dirty="0" smtClean="0">
                <a:solidFill>
                  <a:srgbClr val="FF0000"/>
                </a:solidFill>
              </a:rPr>
              <a:t>2024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Collège G PHILIPE  Réunions parents 3ème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28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20" y="125760"/>
            <a:ext cx="8229600" cy="926976"/>
          </a:xfrm>
        </p:spPr>
        <p:txBody>
          <a:bodyPr>
            <a:normAutofit/>
          </a:bodyPr>
          <a:lstStyle/>
          <a:p>
            <a:r>
              <a:rPr lang="fr-FR" sz="4000" cap="all" dirty="0">
                <a:solidFill>
                  <a:schemeClr val="tx2"/>
                </a:solidFill>
              </a:rPr>
              <a:t>Orientation : phase 1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467544" y="116413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Important : le catalogue des offres de formation du service en ligne affectation est consultable toute l’année</a:t>
            </a:r>
          </a:p>
          <a:p>
            <a:r>
              <a:rPr lang="fr-FR" sz="2800" dirty="0" smtClean="0"/>
              <a:t>à l’adresse :</a:t>
            </a:r>
          </a:p>
          <a:p>
            <a:r>
              <a:rPr lang="fr-FR" sz="2800" dirty="0">
                <a:hlinkClick r:id="rId3"/>
              </a:rPr>
              <a:t>https://affectation3e.phm.education.gouv.fr</a:t>
            </a:r>
            <a:r>
              <a:rPr lang="fr-FR" sz="2800" dirty="0"/>
              <a:t>. </a:t>
            </a:r>
            <a:endParaRPr lang="fr-FR" sz="2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Collège G PHILIPE  Réunions parents 3ème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3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02FBE6-E6A9-4A26-9426-5BA54DFB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4BEABDE-F721-499E-ABDE-BF08C25F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7"/>
            <a:ext cx="3464024" cy="365125"/>
          </a:xfrm>
        </p:spPr>
        <p:txBody>
          <a:bodyPr/>
          <a:lstStyle/>
          <a:p>
            <a:r>
              <a:rPr lang="fr-FR" dirty="0"/>
              <a:t>Collège G PHILIPE  Réunions parents 3ème 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BC38C01-4EBD-496A-AB47-C0F56AD4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9" y="290417"/>
            <a:ext cx="8541444" cy="5665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1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899591" y="980728"/>
            <a:ext cx="790118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05561" y="2852938"/>
            <a:ext cx="2062184" cy="244827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Arial"/>
              </a:rPr>
              <a:t>Le bouton « + Ajouter une intention » ouvre une pop-up qui permet la sélection d’une voie d’orientation, les intentions doivent être validées pour être enregistrées</a:t>
            </a: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980730"/>
            <a:ext cx="608545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75340" y="4221090"/>
            <a:ext cx="3736621" cy="144016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67997"/>
            <a:ext cx="8341555" cy="2382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98245" y="4221095"/>
            <a:ext cx="2878291" cy="1381195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Arial"/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285B8ED8-28CE-4693-9AC8-C5ADDD1B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1E5337C-BE22-4C58-B422-5DAF0193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3"/>
            <a:ext cx="7704856" cy="49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1865C94-467F-4719-B44C-3164713A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Collège G PHILIPE  Réunions parents 3ème  2022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201AA1-C218-4D6E-A7C9-DDF32C89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05" y="620688"/>
            <a:ext cx="4958809" cy="53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78296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dirty="0" smtClean="0">
                <a:solidFill>
                  <a:srgbClr val="FF0000"/>
                </a:solidFill>
              </a:rPr>
              <a:t>I) Le </a:t>
            </a:r>
            <a:r>
              <a:rPr lang="fr-FR" sz="4000" dirty="0">
                <a:solidFill>
                  <a:srgbClr val="FF0000"/>
                </a:solidFill>
              </a:rPr>
              <a:t>DNB </a:t>
            </a:r>
            <a:r>
              <a:rPr lang="fr-FR" sz="4000" dirty="0"/>
              <a:t>: ce qui est évalué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7793" y="5918945"/>
            <a:ext cx="2412000" cy="648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Enseignements de complément : latin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17802" y="3068961"/>
            <a:ext cx="1949951" cy="22322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Examen terminal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et ORAL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26 </a:t>
            </a:r>
            <a:r>
              <a:rPr lang="fr-FR" sz="2400" b="1" dirty="0">
                <a:solidFill>
                  <a:schemeClr val="bg1"/>
                </a:solidFill>
              </a:rPr>
              <a:t>JUIN </a:t>
            </a:r>
            <a:r>
              <a:rPr lang="fr-FR" sz="2400" b="1" dirty="0" smtClean="0">
                <a:solidFill>
                  <a:schemeClr val="bg1"/>
                </a:solidFill>
              </a:rPr>
              <a:t>2024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17793" y="908720"/>
            <a:ext cx="2412000" cy="172819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Maîtrise du socle commun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Contrôle continu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2852943"/>
            <a:ext cx="6696744" cy="2789033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sz="1600" b="1" dirty="0">
                <a:solidFill>
                  <a:srgbClr val="1C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épreuves  écrites sur 300 points </a:t>
            </a:r>
            <a:r>
              <a:rPr lang="fr-FR" sz="1600" dirty="0">
                <a:solidFill>
                  <a:srgbClr val="1C1850"/>
                </a:solidFill>
              </a:rPr>
              <a:t>: </a:t>
            </a:r>
            <a:r>
              <a:rPr lang="fr-FR" sz="1600" b="1" u="sng" dirty="0" smtClean="0">
                <a:solidFill>
                  <a:srgbClr val="1C1850"/>
                </a:solidFill>
              </a:rPr>
              <a:t>lundi 1er </a:t>
            </a:r>
            <a:r>
              <a:rPr lang="fr-FR" sz="1600" b="1" u="sng" dirty="0">
                <a:solidFill>
                  <a:srgbClr val="1C1850"/>
                </a:solidFill>
              </a:rPr>
              <a:t>et </a:t>
            </a:r>
            <a:r>
              <a:rPr lang="fr-FR" sz="1600" b="1" u="sng" dirty="0" err="1" smtClean="0">
                <a:solidFill>
                  <a:srgbClr val="1C1850"/>
                </a:solidFill>
              </a:rPr>
              <a:t>mar</a:t>
            </a:r>
            <a:endParaRPr lang="fr-FR" sz="1600" b="1" u="sng" dirty="0" smtClean="0">
              <a:solidFill>
                <a:srgbClr val="1C1850"/>
              </a:solidFill>
            </a:endParaRPr>
          </a:p>
          <a:p>
            <a:pPr marL="174625">
              <a:defRPr/>
            </a:pPr>
            <a:r>
              <a:rPr lang="fr-FR" sz="1600" b="1" u="sng" dirty="0" smtClean="0">
                <a:solidFill>
                  <a:srgbClr val="1C1850"/>
                </a:solidFill>
              </a:rPr>
              <a:t>di 2 juillet 2024</a:t>
            </a:r>
            <a:endParaRPr lang="fr-FR" sz="1600" b="1" u="sng" dirty="0">
              <a:solidFill>
                <a:srgbClr val="1C1850"/>
              </a:solidFill>
            </a:endParaRP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Epreuve écrite de français, 3h : 100 points            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Epreuve de mathématiques, 2h : 100 points</a:t>
            </a:r>
            <a:endParaRPr lang="fr-FR" sz="1600" dirty="0">
              <a:solidFill>
                <a:srgbClr val="FF0000"/>
              </a:solidFill>
            </a:endParaRP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Histoire et géographie, éducation morale et civique, 2h : 50 points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de sciences, 2 fois 1/2h  : 50 points </a:t>
            </a:r>
          </a:p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(physique-chimie, ou SVT ou et technologie)</a:t>
            </a:r>
          </a:p>
          <a:p>
            <a:pPr marL="174625">
              <a:defRPr/>
            </a:pPr>
            <a:r>
              <a:rPr lang="fr-FR" sz="1600" b="1" dirty="0">
                <a:solidFill>
                  <a:srgbClr val="1C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Epreuve orale  15 min sur 100 points  </a:t>
            </a:r>
            <a:r>
              <a:rPr lang="fr-FR" sz="1600" b="1" u="sng" dirty="0">
                <a:solidFill>
                  <a:srgbClr val="1C1850"/>
                </a:solidFill>
              </a:rPr>
              <a:t>mardi </a:t>
            </a:r>
            <a:r>
              <a:rPr lang="fr-FR" sz="1600" b="1" u="sng" dirty="0" smtClean="0">
                <a:solidFill>
                  <a:srgbClr val="1C1850"/>
                </a:solidFill>
              </a:rPr>
              <a:t>6 </a:t>
            </a:r>
            <a:r>
              <a:rPr lang="fr-FR" sz="1600" b="1" u="sng" dirty="0">
                <a:solidFill>
                  <a:srgbClr val="1C1850"/>
                </a:solidFill>
              </a:rPr>
              <a:t>juin</a:t>
            </a:r>
          </a:p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Soutenance d’un projet mené au cours d’un parcours (Avenir, Citoyen, Education artistique et culturel, </a:t>
            </a:r>
            <a:r>
              <a:rPr lang="fr-FR" sz="1600" dirty="0" smtClean="0">
                <a:solidFill>
                  <a:srgbClr val="1C1850"/>
                </a:solidFill>
              </a:rPr>
              <a:t>Santé) </a:t>
            </a:r>
            <a:r>
              <a:rPr lang="fr-FR" sz="1600" dirty="0">
                <a:solidFill>
                  <a:srgbClr val="1C1850"/>
                </a:solidFill>
              </a:rPr>
              <a:t> </a:t>
            </a:r>
            <a:r>
              <a:rPr lang="fr-FR" sz="1600" dirty="0" smtClean="0">
                <a:solidFill>
                  <a:srgbClr val="1C1850"/>
                </a:solidFill>
              </a:rPr>
              <a:t>100 points.</a:t>
            </a:r>
            <a:endParaRPr lang="fr-FR" sz="1600" dirty="0">
              <a:solidFill>
                <a:srgbClr val="1C1850"/>
              </a:solidFill>
            </a:endParaRPr>
          </a:p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			</a:t>
            </a:r>
            <a:r>
              <a:rPr lang="fr-FR" u="sng" dirty="0">
                <a:solidFill>
                  <a:srgbClr val="1C1850"/>
                </a:solidFill>
              </a:rPr>
              <a:t>Soit au maximum </a:t>
            </a:r>
            <a:r>
              <a:rPr lang="fr-FR" b="1" u="sng" dirty="0">
                <a:solidFill>
                  <a:srgbClr val="1C1850"/>
                </a:solidFill>
              </a:rPr>
              <a:t>400 points</a:t>
            </a:r>
            <a:endParaRPr lang="fr-FR" sz="1600" u="sng" dirty="0">
              <a:solidFill>
                <a:srgbClr val="1C185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9604" y="5857969"/>
            <a:ext cx="5904000" cy="86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sz="1600" dirty="0">
                <a:solidFill>
                  <a:srgbClr val="1C1850"/>
                </a:solidFill>
              </a:rPr>
              <a:t>Objectifs d’apprentissage du cycle :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atteints		10 points</a:t>
            </a:r>
          </a:p>
          <a:p>
            <a:pPr marL="460375" indent="-285750"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dépassés		20 points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09604" y="908720"/>
            <a:ext cx="5904000" cy="172819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le niveau de maîtrise pour chacune des 8 composantes :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maîtrise insuffisante : 	10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maîtrise fragile : 		25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maîtrise satisfaisante : 	40 points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</a:rPr>
              <a:t>très bonne maîtrise : 	50 points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</a:rPr>
              <a:t>			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Soit au maximum  </a:t>
            </a:r>
            <a:r>
              <a:rPr lang="fr-F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points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G PHILIPE  Réunions parents 3ème  </a:t>
            </a:r>
            <a:r>
              <a:rPr lang="fr-FR" dirty="0" smtClean="0"/>
              <a:t>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6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FCB57BE-69C0-4AA2-864A-5266AD8C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Collège G PHILIPE  Réunions parents 3ème  </a:t>
            </a:r>
            <a:r>
              <a:rPr lang="fr-FR" dirty="0" smtClean="0"/>
              <a:t>2024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98B822-3A66-4500-86D9-8BAF33D20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92" y="548682"/>
            <a:ext cx="5192216" cy="5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2" y="1694899"/>
            <a:ext cx="7023287" cy="219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18475" y="4229779"/>
            <a:ext cx="3923951" cy="94602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Arial"/>
              </a:rPr>
              <a:t>Un courriel avec le récapitulatif des intentions d’orientation saisies est transmis à chaque représentant légal</a:t>
            </a: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cap="all" dirty="0">
                <a:solidFill>
                  <a:schemeClr val="tx2"/>
                </a:solidFill>
              </a:rPr>
              <a:t>Orientation : phase 1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162880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b="1" u="sng" dirty="0">
                <a:solidFill>
                  <a:srgbClr val="0070C0"/>
                </a:solidFill>
              </a:rPr>
              <a:t>Mail de confirmation</a:t>
            </a:r>
            <a:r>
              <a:rPr lang="fr-FR" sz="2400" dirty="0">
                <a:solidFill>
                  <a:srgbClr val="0070C0"/>
                </a:solidFill>
              </a:rPr>
              <a:t> : </a:t>
            </a:r>
            <a:r>
              <a:rPr lang="fr-FR" sz="2400" dirty="0"/>
              <a:t>Un mail récapitulatif devrait être envoyé aux deux représentants légaux, lorsque celui qui a effectué ou modifié la saisie se déconnecte de sa session.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Si le représentant légal ne valide pas les intentions saisies, celles-ci ne seront pas enregistrées.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Nous vous contacterons si nous constatons un problème de saisie.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572" y="836712"/>
            <a:ext cx="770485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u="sng" cap="all" dirty="0">
                <a:solidFill>
                  <a:srgbClr val="0070C0"/>
                </a:solidFill>
              </a:rPr>
              <a:t>Voie professionnelle</a:t>
            </a:r>
            <a:r>
              <a:rPr lang="fr-FR" sz="3200" cap="all" dirty="0">
                <a:solidFill>
                  <a:srgbClr val="0070C0"/>
                </a:solidFill>
              </a:rPr>
              <a:t>    :    </a:t>
            </a:r>
            <a:r>
              <a:rPr lang="fr-FR" sz="3200" u="sng" cap="all" dirty="0">
                <a:solidFill>
                  <a:srgbClr val="0070C0"/>
                </a:solidFill>
              </a:rPr>
              <a:t>2 pro ou CAP  </a:t>
            </a:r>
          </a:p>
          <a:p>
            <a:endParaRPr lang="fr-FR" cap="all" dirty="0">
              <a:solidFill>
                <a:srgbClr val="0070C0"/>
              </a:solidFill>
            </a:endParaRPr>
          </a:p>
          <a:p>
            <a:endParaRPr lang="fr-FR" sz="2800" dirty="0">
              <a:solidFill>
                <a:srgbClr val="0070C0"/>
              </a:solidFill>
            </a:endParaRPr>
          </a:p>
          <a:p>
            <a:pPr algn="ctr"/>
            <a:r>
              <a:rPr lang="fr-FR" sz="2800" dirty="0">
                <a:solidFill>
                  <a:srgbClr val="0070C0"/>
                </a:solidFill>
              </a:rPr>
              <a:t>De janvier  aux vacances de printemps  :  </a:t>
            </a:r>
          </a:p>
          <a:p>
            <a:pPr algn="ctr"/>
            <a:endParaRPr lang="fr-FR" sz="2800" dirty="0">
              <a:solidFill>
                <a:srgbClr val="0070C0"/>
              </a:solidFill>
            </a:endParaRPr>
          </a:p>
          <a:p>
            <a:pPr lvl="1" algn="ctr"/>
            <a:r>
              <a:rPr lang="fr-FR" sz="2800" dirty="0">
                <a:solidFill>
                  <a:srgbClr val="0070C0"/>
                </a:solidFill>
              </a:rPr>
              <a:t>Mini stages en lycées professionnels</a:t>
            </a:r>
          </a:p>
          <a:p>
            <a:pPr lvl="1" algn="ctr"/>
            <a:endParaRPr lang="fr-FR" sz="2800" dirty="0">
              <a:solidFill>
                <a:srgbClr val="0070C0"/>
              </a:solidFill>
            </a:endParaRPr>
          </a:p>
          <a:p>
            <a:pPr algn="ctr"/>
            <a:r>
              <a:rPr lang="fr-FR" sz="2800" dirty="0">
                <a:solidFill>
                  <a:srgbClr val="0070C0"/>
                </a:solidFill>
              </a:rPr>
              <a:t>Sur</a:t>
            </a:r>
          </a:p>
          <a:p>
            <a:pPr lvl="1" algn="ctr"/>
            <a:r>
              <a:rPr lang="fr-FR" sz="2800" dirty="0">
                <a:solidFill>
                  <a:srgbClr val="0070C0"/>
                </a:solidFill>
              </a:rPr>
              <a:t>inscription au </a:t>
            </a:r>
            <a:r>
              <a:rPr lang="fr-FR" sz="2800" u="sng" dirty="0">
                <a:solidFill>
                  <a:srgbClr val="0070C0"/>
                </a:solidFill>
              </a:rPr>
              <a:t>secrétariat du collège</a:t>
            </a:r>
          </a:p>
          <a:p>
            <a:pPr lvl="1" algn="ctr"/>
            <a:r>
              <a:rPr lang="fr-FR" sz="2800" dirty="0">
                <a:solidFill>
                  <a:srgbClr val="0070C0"/>
                </a:solidFill>
              </a:rPr>
              <a:t>par l’intermédiaire des professeurs principaux</a:t>
            </a:r>
          </a:p>
          <a:p>
            <a:endParaRPr lang="fr-FR" sz="2800" cap="all" dirty="0"/>
          </a:p>
          <a:p>
            <a:endParaRPr lang="fr-FR" cap="all" dirty="0"/>
          </a:p>
          <a:p>
            <a:endParaRPr lang="fr-FR" cap="all" dirty="0"/>
          </a:p>
          <a:p>
            <a:endParaRPr lang="fr-FR" cap="all" dirty="0"/>
          </a:p>
          <a:p>
            <a:pPr algn="ctr"/>
            <a:endParaRPr lang="fr-FR" sz="2000" cap="all" dirty="0"/>
          </a:p>
          <a:p>
            <a:pPr algn="ctr"/>
            <a:endParaRPr lang="fr-FR" sz="3200" i="1" cap="all" dirty="0"/>
          </a:p>
          <a:p>
            <a:endParaRPr lang="fr-FR" cap="all" dirty="0"/>
          </a:p>
          <a:p>
            <a:endParaRPr lang="fr-FR" cap="all" dirty="0"/>
          </a:p>
          <a:p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7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56" y="988127"/>
            <a:ext cx="7251919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3313" y="4417600"/>
            <a:ext cx="3386667" cy="1103918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b="1" dirty="0">
                <a:solidFill>
                  <a:srgbClr val="000000"/>
                </a:solidFill>
                <a:latin typeface="Arial"/>
              </a:rPr>
              <a:t>L’accusé de réception des avis du conseil de classe pourra être effectué indifféremment par l’un ou l’autre des représentants légaux</a:t>
            </a:r>
            <a:r>
              <a:rPr lang="fr-FR" sz="135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cap="all" dirty="0">
                <a:solidFill>
                  <a:schemeClr val="tx2"/>
                </a:solidFill>
              </a:rPr>
              <a:t>Orientation : phase 3 et 4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823824" y="1628802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>
                <a:solidFill>
                  <a:schemeClr val="tx2"/>
                </a:solidFill>
              </a:rPr>
              <a:t>phase 3</a:t>
            </a:r>
            <a:r>
              <a:rPr lang="fr-FR" sz="2400" cap="all" dirty="0">
                <a:solidFill>
                  <a:schemeClr val="tx2"/>
                </a:solidFill>
              </a:rPr>
              <a:t> : </a:t>
            </a:r>
            <a:r>
              <a:rPr lang="fr-FR" sz="2800" dirty="0"/>
              <a:t>Vœux définitifs avant le conseil de classe du 3</a:t>
            </a:r>
            <a:r>
              <a:rPr lang="fr-FR" sz="2800" baseline="30000" dirty="0"/>
              <a:t>ème</a:t>
            </a:r>
            <a:r>
              <a:rPr lang="fr-FR" sz="2800" dirty="0"/>
              <a:t> trimestre </a:t>
            </a:r>
            <a:r>
              <a:rPr lang="fr-FR" sz="2800" dirty="0">
                <a:cs typeface="Arial"/>
              </a:rPr>
              <a:t>→ procédure identique</a:t>
            </a:r>
            <a:endParaRPr lang="fr-FR" sz="2800" dirty="0"/>
          </a:p>
          <a:p>
            <a:endParaRPr lang="fr-FR" sz="2400" dirty="0"/>
          </a:p>
          <a:p>
            <a:r>
              <a:rPr lang="fr-FR" sz="2800" dirty="0"/>
              <a:t>Conseil de classe du 3</a:t>
            </a:r>
            <a:r>
              <a:rPr lang="fr-FR" sz="2800" baseline="30000" dirty="0"/>
              <a:t>ème</a:t>
            </a:r>
            <a:r>
              <a:rPr lang="fr-FR" sz="2800" dirty="0"/>
              <a:t> trimestre </a:t>
            </a:r>
            <a:r>
              <a:rPr lang="fr-FR" sz="2800" dirty="0">
                <a:cs typeface="Arial"/>
              </a:rPr>
              <a:t>→</a:t>
            </a:r>
            <a:r>
              <a:rPr lang="fr-FR" sz="2800" dirty="0"/>
              <a:t> Proposition définitive d’orientation</a:t>
            </a:r>
          </a:p>
          <a:p>
            <a:endParaRPr lang="fr-FR" sz="2400" dirty="0"/>
          </a:p>
          <a:p>
            <a:r>
              <a:rPr lang="fr-FR" sz="2400" b="1" cap="all" dirty="0">
                <a:solidFill>
                  <a:schemeClr val="tx2"/>
                </a:solidFill>
              </a:rPr>
              <a:t>phase 4</a:t>
            </a:r>
            <a:r>
              <a:rPr lang="fr-FR" sz="2400" cap="all" dirty="0">
                <a:solidFill>
                  <a:schemeClr val="tx2"/>
                </a:solidFill>
              </a:rPr>
              <a:t> : </a:t>
            </a:r>
            <a:r>
              <a:rPr lang="fr-FR" sz="2800" dirty="0"/>
              <a:t>Réponse à la proposition d’orientation du conseil de classe. </a:t>
            </a:r>
          </a:p>
          <a:p>
            <a:r>
              <a:rPr lang="fr-FR" sz="2800" dirty="0"/>
              <a:t>Si la proposition n’est pas conforme au vœu de la famille </a:t>
            </a:r>
            <a:r>
              <a:rPr lang="fr-FR" sz="2800" dirty="0">
                <a:cs typeface="Arial"/>
              </a:rPr>
              <a:t>→</a:t>
            </a:r>
            <a:r>
              <a:rPr lang="fr-FR" sz="2800" dirty="0"/>
              <a:t> dialogue avec le chef d’établissement.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3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2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cap="all" dirty="0">
                <a:solidFill>
                  <a:srgbClr val="00B050"/>
                </a:solidFill>
              </a:rPr>
              <a:t>Phase d’affectation</a:t>
            </a:r>
          </a:p>
          <a:p>
            <a:pPr algn="ctr"/>
            <a:r>
              <a:rPr lang="fr-FR" sz="4000" u="sng" dirty="0">
                <a:solidFill>
                  <a:srgbClr val="00B050"/>
                </a:solidFill>
              </a:rPr>
              <a:t>Téléservice Affectation</a:t>
            </a:r>
          </a:p>
          <a:p>
            <a:pPr algn="ctr"/>
            <a:endParaRPr lang="fr-FR" sz="4000" u="sng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Ouverture à partir </a:t>
            </a:r>
            <a:r>
              <a:rPr lang="fr-FR" sz="3200" dirty="0" smtClean="0">
                <a:solidFill>
                  <a:srgbClr val="00B050"/>
                </a:solidFill>
              </a:rPr>
              <a:t>du 5 avril 2024</a:t>
            </a:r>
            <a:endParaRPr lang="fr-FR" sz="3200" dirty="0">
              <a:solidFill>
                <a:srgbClr val="00B050"/>
              </a:solidFill>
            </a:endParaRPr>
          </a:p>
          <a:p>
            <a:pPr algn="ctr"/>
            <a:r>
              <a:rPr lang="fr-FR" sz="3200" dirty="0">
                <a:solidFill>
                  <a:srgbClr val="00B050"/>
                </a:solidFill>
              </a:rPr>
              <a:t>(consultation des formations)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Saisie ouverte </a:t>
            </a:r>
            <a:r>
              <a:rPr lang="fr-FR" sz="3200" dirty="0" smtClean="0">
                <a:solidFill>
                  <a:srgbClr val="00B050"/>
                </a:solidFill>
              </a:rPr>
              <a:t>du 6   </a:t>
            </a:r>
            <a:r>
              <a:rPr lang="fr-FR" sz="3200" dirty="0">
                <a:solidFill>
                  <a:srgbClr val="00B050"/>
                </a:solidFill>
              </a:rPr>
              <a:t>au </a:t>
            </a:r>
            <a:r>
              <a:rPr lang="fr-FR" sz="3200" dirty="0" smtClean="0">
                <a:solidFill>
                  <a:srgbClr val="00B050"/>
                </a:solidFill>
              </a:rPr>
              <a:t>27 mai</a:t>
            </a: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 smtClean="0">
                <a:solidFill>
                  <a:srgbClr val="00B050"/>
                </a:solidFill>
              </a:rPr>
              <a:t> </a:t>
            </a:r>
            <a:r>
              <a:rPr lang="fr-FR" sz="3200" dirty="0" smtClean="0">
                <a:solidFill>
                  <a:srgbClr val="00B050"/>
                </a:solidFill>
              </a:rPr>
              <a:t>2024 </a:t>
            </a:r>
            <a:r>
              <a:rPr lang="fr-FR" sz="3200" dirty="0" smtClean="0">
                <a:solidFill>
                  <a:srgbClr val="00B050"/>
                </a:solidFill>
              </a:rPr>
              <a:t>(</a:t>
            </a:r>
            <a:r>
              <a:rPr lang="fr-FR" sz="3200" b="1" dirty="0" smtClean="0">
                <a:solidFill>
                  <a:srgbClr val="00B050"/>
                </a:solidFill>
              </a:rPr>
              <a:t>Dates prévisionnelles</a:t>
            </a:r>
            <a:r>
              <a:rPr lang="fr-FR" sz="3200" dirty="0" smtClean="0">
                <a:solidFill>
                  <a:srgbClr val="00B050"/>
                </a:solidFill>
              </a:rPr>
              <a:t>)</a:t>
            </a:r>
            <a:endParaRPr lang="fr-FR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10 vœux dans l’académie </a:t>
            </a:r>
          </a:p>
          <a:p>
            <a:r>
              <a:rPr lang="fr-FR" sz="3200" dirty="0">
                <a:solidFill>
                  <a:srgbClr val="00B050"/>
                </a:solidFill>
              </a:rPr>
              <a:t>	(5 vœux si hors académie)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1 vœu = 1 formation dans un établissement</a:t>
            </a:r>
          </a:p>
          <a:p>
            <a:pPr algn="ctr"/>
            <a:endParaRPr lang="fr-FR" sz="4000" cap="all" dirty="0">
              <a:solidFill>
                <a:srgbClr val="00B050"/>
              </a:solidFill>
            </a:endParaRPr>
          </a:p>
          <a:p>
            <a:endParaRPr lang="fr-FR" sz="3200" i="1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Collège G PHILIPE  Réunions parents 3ème  </a:t>
            </a:r>
            <a:r>
              <a:rPr lang="fr-FR" dirty="0" smtClean="0"/>
              <a:t>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9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841B420C-9E3E-40D6-87A8-F0C1C9B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Collège G PHILIPE  Réunions parents 3ème  </a:t>
            </a:r>
            <a:r>
              <a:rPr lang="fr-FR" dirty="0" smtClean="0"/>
              <a:t>2024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84BD00-E6CE-4ED4-B280-F4973CFD25AD}"/>
              </a:ext>
            </a:extLst>
          </p:cNvPr>
          <p:cNvSpPr/>
          <p:nvPr/>
        </p:nvSpPr>
        <p:spPr>
          <a:xfrm>
            <a:off x="683568" y="908727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u="sng" cap="all" dirty="0">
                <a:solidFill>
                  <a:srgbClr val="00B050"/>
                </a:solidFill>
              </a:rPr>
              <a:t>Phase d’affectation</a:t>
            </a:r>
          </a:p>
          <a:p>
            <a:pPr algn="ctr"/>
            <a:r>
              <a:rPr lang="fr-FR" sz="4000" u="sng" dirty="0">
                <a:solidFill>
                  <a:srgbClr val="00B050"/>
                </a:solidFill>
              </a:rPr>
              <a:t>Téléservice Affectation</a:t>
            </a:r>
          </a:p>
          <a:p>
            <a:pPr marL="457200" indent="-457200">
              <a:buFontTx/>
              <a:buChar char="-"/>
            </a:pPr>
            <a:endParaRPr lang="fr-FR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Concerne à la fois la voie générale et technologique et la voie professionnelle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Lycées généraux et technologiques de secteur 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B050"/>
                </a:solidFill>
              </a:rPr>
              <a:t>Honoré d’Estienne d’</a:t>
            </a:r>
            <a:r>
              <a:rPr lang="fr-FR" sz="2800" dirty="0" err="1">
                <a:solidFill>
                  <a:srgbClr val="00B050"/>
                </a:solidFill>
              </a:rPr>
              <a:t>Orves</a:t>
            </a:r>
            <a:r>
              <a:rPr lang="fr-FR" sz="2800" dirty="0">
                <a:solidFill>
                  <a:srgbClr val="00B050"/>
                </a:solidFill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B050"/>
                </a:solidFill>
              </a:rPr>
              <a:t>Livet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B050"/>
                </a:solidFill>
              </a:rPr>
              <a:t>Tous lycées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28366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5C4EC4-3C8A-4180-98CA-72BC7D9C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>
                <a:solidFill>
                  <a:srgbClr val="00B050"/>
                </a:solidFill>
              </a:rPr>
              <a:t>CAS PARTICULIERS</a:t>
            </a:r>
            <a:endParaRPr lang="fr-FR" sz="4000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34AEE4C-27FE-46D8-BC6B-15AD16C0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Demande d’une 2GT dans un lycée autre que le lycée de secteur</a:t>
            </a:r>
          </a:p>
          <a:p>
            <a:r>
              <a:rPr lang="fr-FR" dirty="0">
                <a:solidFill>
                  <a:srgbClr val="00B050"/>
                </a:solidFill>
              </a:rPr>
              <a:t>Informer le professeur principal de votre enfant</a:t>
            </a:r>
          </a:p>
          <a:p>
            <a:r>
              <a:rPr lang="fr-FR" dirty="0">
                <a:solidFill>
                  <a:srgbClr val="00B050"/>
                </a:solidFill>
              </a:rPr>
              <a:t>Compléter une demande de dérogation qui sera transmise par le collège</a:t>
            </a:r>
          </a:p>
          <a:p>
            <a:r>
              <a:rPr lang="fr-FR" dirty="0">
                <a:solidFill>
                  <a:srgbClr val="00B050"/>
                </a:solidFill>
              </a:rPr>
              <a:t>Recrutement sur formations spécifiques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36A8344-B5CC-466E-B2C4-773E36EF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Collège G PHILIPE  Réunions parents 3ème  </a:t>
            </a:r>
            <a:r>
              <a:rPr lang="fr-FR" dirty="0" smtClean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43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A2561-3F6E-4CDD-A275-75B88EB5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u="sng" cap="all" dirty="0">
                <a:solidFill>
                  <a:srgbClr val="00B050"/>
                </a:solidFill>
              </a:rPr>
              <a:t>Recrutement formations </a:t>
            </a:r>
            <a:r>
              <a:rPr lang="fr-FR" sz="4000" u="sng" cap="all" dirty="0" err="1">
                <a:solidFill>
                  <a:srgbClr val="00B050"/>
                </a:solidFill>
              </a:rPr>
              <a:t>specifiques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46AF81-C815-4111-9C17-2FEF988C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00B050"/>
                </a:solidFill>
              </a:rPr>
              <a:t>Mi-Avril : constitution des dossiers à transmettre au collège</a:t>
            </a:r>
          </a:p>
          <a:p>
            <a:r>
              <a:rPr lang="fr-FR" dirty="0">
                <a:solidFill>
                  <a:srgbClr val="00B050"/>
                </a:solidFill>
              </a:rPr>
              <a:t>Sections spécifiques (Voie GT) 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Abibac, Bachibac, </a:t>
            </a:r>
            <a:r>
              <a:rPr lang="fr-FR" dirty="0" err="1">
                <a:solidFill>
                  <a:srgbClr val="00B050"/>
                </a:solidFill>
              </a:rPr>
              <a:t>Esabac</a:t>
            </a:r>
            <a:r>
              <a:rPr lang="fr-FR" dirty="0">
                <a:solidFill>
                  <a:srgbClr val="00B050"/>
                </a:solidFill>
              </a:rPr>
              <a:t>, Sections internationales</a:t>
            </a:r>
          </a:p>
          <a:p>
            <a:r>
              <a:rPr lang="fr-FR" dirty="0">
                <a:solidFill>
                  <a:srgbClr val="00B050"/>
                </a:solidFill>
              </a:rPr>
              <a:t>Sections spécifiques (Voie Pro)</a:t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Métiers de sécurité, aéronautique option avionique, de la mer, prothésiste dentaire</a:t>
            </a:r>
          </a:p>
          <a:p>
            <a:r>
              <a:rPr lang="fr-FR" sz="3500" dirty="0">
                <a:solidFill>
                  <a:srgbClr val="00B050"/>
                </a:solidFill>
              </a:rPr>
              <a:t>Résultats le 20 mai afin de valider les vœux sur </a:t>
            </a:r>
            <a:r>
              <a:rPr lang="fr-FR" sz="3500" dirty="0" err="1">
                <a:solidFill>
                  <a:srgbClr val="00B050"/>
                </a:solidFill>
              </a:rPr>
              <a:t>Affelnet</a:t>
            </a:r>
            <a:r>
              <a:rPr lang="fr-FR" sz="3500" dirty="0">
                <a:solidFill>
                  <a:srgbClr val="00B050"/>
                </a:solidFill>
              </a:rPr>
              <a:t> avant le 31 mai</a:t>
            </a:r>
            <a:r>
              <a:rPr lang="fr-FR" sz="4000" dirty="0"/>
              <a:t/>
            </a:r>
            <a:br>
              <a:rPr lang="fr-FR" sz="4000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4F28903-BDB3-47FF-8BEE-F9DB8CE3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Collège G PHILIPE  Réunions parents 3ème  </a:t>
            </a:r>
            <a:r>
              <a:rPr lang="fr-FR" dirty="0" smtClean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99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Oral blanc du DNB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 avril 2024</a:t>
            </a:r>
          </a:p>
          <a:p>
            <a:r>
              <a:rPr lang="fr-FR" dirty="0" smtClean="0"/>
              <a:t>Oral non noté</a:t>
            </a:r>
          </a:p>
          <a:p>
            <a:r>
              <a:rPr lang="fr-FR" dirty="0" smtClean="0"/>
              <a:t>2 avril : les élèves doivent rapporter la fiche indiquant le sujet choisi en plus du « parcours avenir » (stage d’observation).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Collège G PHILIPE  Réunions parents 3ème 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60648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cap="all" dirty="0"/>
              <a:t>Comment aider votre enfant ?</a:t>
            </a:r>
          </a:p>
          <a:p>
            <a:pPr algn="ctr"/>
            <a:endParaRPr lang="fr-FR" sz="4000" u="sng" cap="all" dirty="0"/>
          </a:p>
          <a:p>
            <a:r>
              <a:rPr lang="fr-FR" sz="3200" cap="all" dirty="0"/>
              <a:t>- Dialogue avec le professeur principal </a:t>
            </a:r>
          </a:p>
          <a:p>
            <a:pPr marL="571500" indent="-571500">
              <a:buFontTx/>
              <a:buChar char="-"/>
            </a:pPr>
            <a:endParaRPr lang="fr-FR" sz="3200" dirty="0"/>
          </a:p>
          <a:p>
            <a:r>
              <a:rPr lang="fr-FR" sz="3200" cap="all" dirty="0"/>
              <a:t> - Mme LE GALLOU</a:t>
            </a:r>
          </a:p>
          <a:p>
            <a:pPr lvl="2"/>
            <a:r>
              <a:rPr lang="fr-FR" sz="3200" dirty="0"/>
              <a:t>psychologue de l’Education Nationale </a:t>
            </a:r>
            <a:r>
              <a:rPr lang="fr-FR" sz="3200" dirty="0" err="1"/>
              <a:t>C</a:t>
            </a:r>
            <a:r>
              <a:rPr lang="fr-FR" sz="3200" cap="all" dirty="0" err="1"/>
              <a:t>onseillerE</a:t>
            </a:r>
            <a:r>
              <a:rPr lang="fr-FR" sz="3200" cap="all" dirty="0"/>
              <a:t> d’orientation</a:t>
            </a:r>
          </a:p>
          <a:p>
            <a:endParaRPr lang="fr-FR" sz="3200" cap="all" dirty="0"/>
          </a:p>
          <a:p>
            <a:pPr marL="457200" indent="-457200">
              <a:buFontTx/>
              <a:buChar char="-"/>
            </a:pPr>
            <a:r>
              <a:rPr lang="fr-FR" sz="3200" dirty="0"/>
              <a:t>Portes ouvertes des lycées </a:t>
            </a:r>
          </a:p>
          <a:p>
            <a:pPr marL="457200" indent="-457200">
              <a:buFontTx/>
              <a:buChar char="-"/>
            </a:pPr>
            <a:endParaRPr lang="fr-FR" sz="3200" cap="all" dirty="0"/>
          </a:p>
          <a:p>
            <a:pPr marL="457200" indent="-457200">
              <a:buFontTx/>
              <a:buChar char="-"/>
            </a:pPr>
            <a:r>
              <a:rPr lang="fr-FR" sz="3200" cap="all" dirty="0"/>
              <a:t>S’informer, Se documenter avec votre enfant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Test de positionnement numérique en anglais : </a:t>
            </a:r>
            <a:r>
              <a:rPr lang="fr-FR" sz="3600" dirty="0" err="1">
                <a:solidFill>
                  <a:srgbClr val="FF0000"/>
                </a:solidFill>
              </a:rPr>
              <a:t>Ev@lang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772816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i="1" dirty="0"/>
              <a:t>Début mars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Mise en place par le ministère de l’Education nationale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Test adaptatif en fonction du niveau de compétence de l’élève (30 min en moyenne)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Test sur la compréhension de l’oral, de l’écrit, la grammaire, le lexique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Test passé au collège en salle multimédia</a:t>
            </a:r>
          </a:p>
          <a:p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9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PIX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0552" y="3257015"/>
            <a:ext cx="793686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>
                <a:solidFill>
                  <a:srgbClr val="FF0000"/>
                </a:solidFill>
              </a:rPr>
              <a:t>Certification prévue au collège G PHILIPE pour les 3</a:t>
            </a:r>
            <a:r>
              <a:rPr lang="fr-FR" sz="2000" b="1" u="sng" baseline="30000" dirty="0">
                <a:solidFill>
                  <a:srgbClr val="FF0000"/>
                </a:solidFill>
              </a:rPr>
              <a:t>èmes</a:t>
            </a:r>
            <a:r>
              <a:rPr lang="fr-FR" sz="2000" b="1" u="sng" dirty="0">
                <a:solidFill>
                  <a:srgbClr val="FF0000"/>
                </a:solidFill>
              </a:rPr>
              <a:t> en </a:t>
            </a:r>
            <a:r>
              <a:rPr lang="fr-FR" sz="2000" b="1" u="sng" dirty="0" smtClean="0">
                <a:solidFill>
                  <a:srgbClr val="FF0000"/>
                </a:solidFill>
              </a:rPr>
              <a:t>2024</a:t>
            </a:r>
            <a:endParaRPr lang="fr-FR" sz="2000" b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Certification des compétences numériques </a:t>
            </a:r>
            <a:r>
              <a:rPr lang="fr-FR" sz="2000" u="sng" dirty="0"/>
              <a:t>en avril et mai </a:t>
            </a:r>
            <a:r>
              <a:rPr lang="fr-FR" sz="2000" dirty="0"/>
              <a:t>. Pour pouvoir passer la certification, il faut être inscrit sur la plateforme et avoir validé au moins 5 compétences en niveau 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Préparation à partir de mars dans la continuité de ce qui a été fait en 4</a:t>
            </a:r>
            <a:r>
              <a:rPr lang="fr-FR" sz="2000" baseline="30000" dirty="0"/>
              <a:t>ème : </a:t>
            </a:r>
            <a:r>
              <a:rPr lang="fr-FR" sz="2000" dirty="0"/>
              <a:t>vérification de l’inscription de chaque élève et du niveau déjà atteint dans les compétences travaillées par l’élève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21296" y="738470"/>
            <a:ext cx="7955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>
                <a:solidFill>
                  <a:srgbClr val="FF0000"/>
                </a:solidFill>
              </a:rPr>
              <a:t>PIX : c’est quoi ? </a:t>
            </a:r>
            <a:r>
              <a:rPr lang="fr-FR" sz="2000" b="1" u="sng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fr-FR" sz="2000" b="1" u="sng" dirty="0">
                <a:solidFill>
                  <a:srgbClr val="FF0000"/>
                </a:solidFill>
              </a:rPr>
              <a:t>Plateforme nationale – Référentiel européen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Pour développer les compétences numériques : référentiel européen , 16 compétences réparties dans 5 domaines, 8 niveaux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Pour établir des </a:t>
            </a:r>
            <a:r>
              <a:rPr lang="fr-FR" sz="2000" u="sng" dirty="0"/>
              <a:t>certifications de niveau </a:t>
            </a:r>
            <a:r>
              <a:rPr lang="fr-FR" sz="2000" dirty="0"/>
              <a:t>dans ces compétences. Certification en 3</a:t>
            </a:r>
            <a:r>
              <a:rPr lang="fr-FR" sz="2000" baseline="30000" dirty="0"/>
              <a:t>ème</a:t>
            </a:r>
            <a:r>
              <a:rPr lang="fr-FR" sz="2000" dirty="0"/>
              <a:t> et en terminale dans les établissements scolaires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516217" y="6408739"/>
            <a:ext cx="2088035" cy="33263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à noter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000" i="1" dirty="0" smtClean="0"/>
              <a:t>Jusqu’au 12 mars 2024. Faire connaître son choix d’orientation (</a:t>
            </a:r>
            <a:r>
              <a:rPr lang="fr-FR" sz="2000" i="1" dirty="0" err="1" smtClean="0"/>
              <a:t>Educonnect</a:t>
            </a:r>
            <a:r>
              <a:rPr lang="fr-FR" sz="2000" i="1" dirty="0" smtClean="0"/>
              <a:t>; </a:t>
            </a:r>
            <a:r>
              <a:rPr lang="fr-FR" sz="2000" i="1" dirty="0" err="1" smtClean="0"/>
              <a:t>téléservice</a:t>
            </a:r>
            <a:r>
              <a:rPr lang="fr-FR" sz="2000" i="1" dirty="0" smtClean="0"/>
              <a:t> orientation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28 et 29 mars 2024 : DNB blanc, épreuves écrites</a:t>
            </a:r>
          </a:p>
          <a:p>
            <a:r>
              <a:rPr lang="fr-FR" sz="2000" i="1" dirty="0" smtClean="0"/>
              <a:t>14 mars - 2 avril  2024 : conseils de classes du deuxième trimestre et retour aux familles des avis provisoires d’orientation des conseils de classes</a:t>
            </a:r>
          </a:p>
          <a:p>
            <a:r>
              <a:rPr lang="fr-FR" sz="2000" dirty="0" smtClean="0"/>
              <a:t>8 avril 2024 : Début de la phase définitive</a:t>
            </a:r>
          </a:p>
          <a:p>
            <a:r>
              <a:rPr lang="fr-FR" sz="2000" dirty="0" smtClean="0"/>
              <a:t>19 avril 2024 : DNB blanc, épreuve orale + PIX</a:t>
            </a:r>
          </a:p>
          <a:p>
            <a:r>
              <a:rPr lang="fr-FR" sz="2000" i="1" dirty="0" smtClean="0">
                <a:solidFill>
                  <a:srgbClr val="FF0000"/>
                </a:solidFill>
              </a:rPr>
              <a:t>Du lundi 6 au lundi 27 mai 2024 saisie des vœux d’affectation par les familles</a:t>
            </a:r>
          </a:p>
          <a:p>
            <a:pPr marL="0" indent="0">
              <a:buNone/>
            </a:pPr>
            <a:endParaRPr lang="fr-FR" sz="2000" i="1" dirty="0" smtClean="0"/>
          </a:p>
          <a:p>
            <a:r>
              <a:rPr lang="fr-FR" sz="2000" dirty="0" smtClean="0"/>
              <a:t>25 juin : fin des cours</a:t>
            </a:r>
          </a:p>
          <a:p>
            <a:r>
              <a:rPr lang="fr-FR" sz="2000" dirty="0" smtClean="0"/>
              <a:t>26 juin : Epreuve de soutenance orale du DNB</a:t>
            </a:r>
          </a:p>
          <a:p>
            <a:r>
              <a:rPr lang="fr-FR" sz="2000" i="1" dirty="0" smtClean="0"/>
              <a:t>26 juin : Publication des résultats des affectations et début des inscriptions</a:t>
            </a:r>
          </a:p>
          <a:p>
            <a:r>
              <a:rPr lang="fr-FR" sz="2000" dirty="0" smtClean="0"/>
              <a:t>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et 2 juillet : Epreuves écrites du DNB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Collège G PHILIPE  Réunions parents 3ème  2024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0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449" y="332656"/>
            <a:ext cx="710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cap="all" dirty="0"/>
              <a:t>épreuve orale</a:t>
            </a:r>
            <a:r>
              <a:rPr lang="fr-FR" sz="2800" cap="all" dirty="0"/>
              <a:t>     DNB </a:t>
            </a:r>
            <a:r>
              <a:rPr lang="fr-FR" sz="2800" u="sng" cap="all" dirty="0" smtClean="0"/>
              <a:t>2024</a:t>
            </a:r>
            <a:r>
              <a:rPr lang="fr-FR" sz="2800" cap="all" dirty="0" smtClean="0"/>
              <a:t>        </a:t>
            </a:r>
            <a:r>
              <a:rPr lang="fr-FR" sz="2800" u="sng" cap="all" dirty="0"/>
              <a:t>g </a:t>
            </a:r>
            <a:r>
              <a:rPr lang="fr-FR" sz="2800" u="sng" cap="all" dirty="0" err="1"/>
              <a:t>philipe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556799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Date de l’épreuve </a:t>
            </a:r>
            <a:r>
              <a:rPr lang="fr-FR" sz="2400" dirty="0" smtClean="0"/>
              <a:t> officielle: </a:t>
            </a:r>
            <a:r>
              <a:rPr lang="fr-FR" sz="2400" b="1" dirty="0"/>
              <a:t>mardi </a:t>
            </a:r>
            <a:r>
              <a:rPr lang="fr-FR" sz="2400" b="1" dirty="0" smtClean="0"/>
              <a:t>26 </a:t>
            </a:r>
            <a:r>
              <a:rPr lang="fr-FR" sz="2400" b="1" dirty="0"/>
              <a:t>juin </a:t>
            </a:r>
            <a:r>
              <a:rPr lang="fr-FR" sz="2400" b="1" dirty="0" smtClean="0"/>
              <a:t>2024</a:t>
            </a:r>
          </a:p>
          <a:p>
            <a:endParaRPr lang="fr-FR" sz="2400" b="1" dirty="0"/>
          </a:p>
          <a:p>
            <a:endParaRPr lang="fr-FR" sz="2400" dirty="0"/>
          </a:p>
          <a:p>
            <a:r>
              <a:rPr lang="fr-FR" sz="2400" dirty="0"/>
              <a:t>Communication du choix du sujet </a:t>
            </a:r>
            <a:r>
              <a:rPr lang="fr-FR" sz="2400" b="1" dirty="0" smtClean="0"/>
              <a:t>mi</a:t>
            </a:r>
            <a:r>
              <a:rPr lang="fr-FR" sz="2400" b="1" dirty="0"/>
              <a:t>-</a:t>
            </a:r>
            <a:r>
              <a:rPr lang="fr-FR" sz="2400" b="1" dirty="0" smtClean="0"/>
              <a:t>mai 2024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88583" y="3830933"/>
            <a:ext cx="822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Durée épreuve : 	</a:t>
            </a:r>
            <a:r>
              <a:rPr lang="fr-FR" sz="2400" b="1" dirty="0"/>
              <a:t>15 minutes </a:t>
            </a:r>
            <a:r>
              <a:rPr lang="fr-FR" sz="2400" dirty="0"/>
              <a:t>	</a:t>
            </a:r>
          </a:p>
          <a:p>
            <a:r>
              <a:rPr lang="fr-FR" sz="2400" dirty="0"/>
              <a:t>			5' d'exposé + 10' entretien avec le jury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1837" y="4890899"/>
            <a:ext cx="7874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Evaluation </a:t>
            </a:r>
            <a:r>
              <a:rPr lang="fr-FR" sz="2400" dirty="0"/>
              <a:t> : L’épreuve est notée sur </a:t>
            </a:r>
            <a:r>
              <a:rPr lang="fr-FR" sz="2400" b="1" dirty="0"/>
              <a:t>100 points</a:t>
            </a:r>
            <a:r>
              <a:rPr lang="fr-FR" sz="2400" dirty="0"/>
              <a:t> :</a:t>
            </a:r>
          </a:p>
          <a:p>
            <a:pPr marL="1976438" lvl="1"/>
            <a:r>
              <a:rPr lang="fr-FR" sz="2400" dirty="0"/>
              <a:t>Maîtrise de l’expression orale : 50 points</a:t>
            </a:r>
          </a:p>
          <a:p>
            <a:pPr marL="1976438" lvl="1"/>
            <a:r>
              <a:rPr lang="fr-FR" sz="2400" dirty="0"/>
              <a:t>Maîtrise du sujet présenté : 50 points</a:t>
            </a:r>
          </a:p>
          <a:p>
            <a:endParaRPr lang="fr-FR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448605"/>
              </p:ext>
            </p:extLst>
          </p:nvPr>
        </p:nvGraphicFramePr>
        <p:xfrm>
          <a:off x="2267744" y="23540"/>
          <a:ext cx="4523731" cy="657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6681211" imgH="9705196" progId="Word.Document.12">
                  <p:embed/>
                </p:oleObj>
              </mc:Choice>
              <mc:Fallback>
                <p:oleObj name="Document" r:id="rId3" imgW="6681211" imgH="9705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23540"/>
                        <a:ext cx="4523731" cy="657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776" y="620695"/>
            <a:ext cx="8748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PREPARATION DU DNB</a:t>
            </a:r>
          </a:p>
          <a:p>
            <a:pPr algn="ctr"/>
            <a:endParaRPr lang="fr-FR" sz="3600" u="sng" dirty="0"/>
          </a:p>
          <a:p>
            <a:endParaRPr lang="fr-FR" sz="3600" dirty="0"/>
          </a:p>
          <a:p>
            <a:r>
              <a:rPr lang="fr-FR" sz="3600" dirty="0"/>
              <a:t>-  DNB </a:t>
            </a:r>
            <a:r>
              <a:rPr lang="fr-FR" sz="3600" dirty="0" smtClean="0"/>
              <a:t>BLANC (écrit) </a:t>
            </a:r>
            <a:r>
              <a:rPr lang="fr-FR" sz="3600" dirty="0"/>
              <a:t>: </a:t>
            </a:r>
            <a:r>
              <a:rPr lang="fr-FR" sz="3600" dirty="0" smtClean="0"/>
              <a:t>28 et 29 mars 2024</a:t>
            </a:r>
            <a:endParaRPr lang="fr-FR" sz="3600" dirty="0"/>
          </a:p>
          <a:p>
            <a:endParaRPr lang="fr-FR" sz="3600" dirty="0"/>
          </a:p>
          <a:p>
            <a:pPr marL="342900" indent="-342900">
              <a:buFontTx/>
              <a:buChar char="-"/>
            </a:pPr>
            <a:r>
              <a:rPr lang="fr-FR" sz="3600" dirty="0"/>
              <a:t>ENTRAINEMENT ORAL : </a:t>
            </a:r>
            <a:r>
              <a:rPr lang="fr-FR" sz="3600" dirty="0" smtClean="0">
                <a:highlight>
                  <a:srgbClr val="FFFF00"/>
                </a:highlight>
              </a:rPr>
              <a:t>vendredi 19 avril 2024</a:t>
            </a:r>
            <a:endParaRPr lang="fr-FR" sz="3600" dirty="0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endParaRPr lang="fr-FR" sz="3600" dirty="0"/>
          </a:p>
          <a:p>
            <a:pPr marL="342900" indent="-342900">
              <a:buFontTx/>
              <a:buChar char="-"/>
            </a:pPr>
            <a:r>
              <a:rPr lang="fr-FR" sz="3600" dirty="0"/>
              <a:t>Préparation à l’épreuve de l’oral par les </a:t>
            </a:r>
            <a:r>
              <a:rPr lang="fr-FR" sz="3600" dirty="0" smtClean="0"/>
              <a:t>enseignants sur demande des élèves</a:t>
            </a:r>
            <a:endParaRPr lang="fr-FR" sz="3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80320" cy="50165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Nouveauté 2024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Suppression du correctif académique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Collège G PHILIPE  Réunions parents 3ème 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6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12" y="908727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chemeClr val="tx2"/>
                </a:solidFill>
              </a:rPr>
              <a:t>ORIENTATION</a:t>
            </a:r>
            <a:r>
              <a:rPr lang="fr-FR" sz="4000" b="1" dirty="0">
                <a:solidFill>
                  <a:schemeClr val="tx2"/>
                </a:solidFill>
              </a:rPr>
              <a:t>  	</a:t>
            </a:r>
            <a:r>
              <a:rPr lang="fr-FR" sz="3600" b="1" dirty="0">
                <a:solidFill>
                  <a:schemeClr val="tx2"/>
                </a:solidFill>
              </a:rPr>
              <a:t>2</a:t>
            </a:r>
            <a:r>
              <a:rPr lang="fr-FR" sz="3600" b="1" baseline="30000" dirty="0">
                <a:solidFill>
                  <a:schemeClr val="tx2"/>
                </a:solidFill>
              </a:rPr>
              <a:t>ème</a:t>
            </a:r>
            <a:r>
              <a:rPr lang="fr-FR" sz="3600" b="1" dirty="0">
                <a:solidFill>
                  <a:schemeClr val="tx2"/>
                </a:solidFill>
              </a:rPr>
              <a:t> et 3</a:t>
            </a:r>
            <a:r>
              <a:rPr lang="fr-FR" sz="3600" b="1" baseline="30000" dirty="0">
                <a:solidFill>
                  <a:schemeClr val="tx2"/>
                </a:solidFill>
              </a:rPr>
              <a:t>ème</a:t>
            </a:r>
            <a:r>
              <a:rPr lang="fr-FR" sz="3600" b="1" dirty="0">
                <a:solidFill>
                  <a:schemeClr val="tx2"/>
                </a:solidFill>
              </a:rPr>
              <a:t> trimestre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		 </a:t>
            </a:r>
            <a:r>
              <a:rPr lang="fr-FR" sz="3200" b="1" u="sng" cap="all" dirty="0">
                <a:solidFill>
                  <a:schemeClr val="tx2"/>
                </a:solidFill>
              </a:rPr>
              <a:t>Vœux d’orientation</a:t>
            </a:r>
          </a:p>
          <a:p>
            <a:pPr algn="ctr"/>
            <a:endParaRPr lang="fr-FR" sz="3200" b="1" u="sng" cap="all" dirty="0">
              <a:solidFill>
                <a:schemeClr val="tx2"/>
              </a:solidFill>
            </a:endParaRPr>
          </a:p>
          <a:p>
            <a:pPr algn="ctr"/>
            <a:r>
              <a:rPr lang="fr-FR" sz="3200" b="1" u="sng" cap="all" dirty="0">
                <a:solidFill>
                  <a:schemeClr val="tx2"/>
                </a:solidFill>
              </a:rPr>
              <a:t>Décision d’orientation 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(chef d’établissement sur proposition du conseil de classe)</a:t>
            </a:r>
          </a:p>
          <a:p>
            <a:pPr algn="ctr"/>
            <a:endParaRPr lang="fr-FR" sz="3200" b="1" u="sng" dirty="0">
              <a:solidFill>
                <a:schemeClr val="tx2"/>
              </a:solidFill>
            </a:endParaRPr>
          </a:p>
          <a:p>
            <a:r>
              <a:rPr lang="fr-FR" sz="3600" b="1" u="sng" cap="all" dirty="0">
                <a:solidFill>
                  <a:srgbClr val="00B050"/>
                </a:solidFill>
              </a:rPr>
              <a:t>AFFECTATION </a:t>
            </a:r>
            <a:r>
              <a:rPr lang="fr-FR" sz="3600" b="1" cap="all" dirty="0">
                <a:solidFill>
                  <a:srgbClr val="00B050"/>
                </a:solidFill>
              </a:rPr>
              <a:t>              </a:t>
            </a:r>
            <a:r>
              <a:rPr lang="fr-FR" sz="3600" b="1" dirty="0">
                <a:solidFill>
                  <a:srgbClr val="00B050"/>
                </a:solidFill>
              </a:rPr>
              <a:t>en mai et juin</a:t>
            </a:r>
            <a:endParaRPr lang="fr-FR" sz="3600" b="1" cap="all" dirty="0">
              <a:solidFill>
                <a:srgbClr val="00B050"/>
              </a:solidFill>
            </a:endParaRPr>
          </a:p>
          <a:p>
            <a:pPr algn="ctr"/>
            <a:r>
              <a:rPr lang="fr-FR" sz="3200" b="1" u="sng" cap="all" dirty="0">
                <a:solidFill>
                  <a:srgbClr val="00B050"/>
                </a:solidFill>
              </a:rPr>
              <a:t>Choix du </a:t>
            </a:r>
            <a:r>
              <a:rPr lang="fr-FR" sz="3200" b="1" u="sng" cap="all" dirty="0" err="1">
                <a:solidFill>
                  <a:srgbClr val="00B050"/>
                </a:solidFill>
              </a:rPr>
              <a:t>lycee</a:t>
            </a:r>
            <a:r>
              <a:rPr lang="fr-FR" sz="3200" b="1" u="sng" cap="all" dirty="0">
                <a:solidFill>
                  <a:srgbClr val="00B050"/>
                </a:solidFill>
              </a:rPr>
              <a:t> </a:t>
            </a:r>
            <a:r>
              <a:rPr lang="fr-FR" sz="3200" b="1" u="sng" dirty="0">
                <a:solidFill>
                  <a:srgbClr val="00B050"/>
                </a:solidFill>
              </a:rPr>
              <a:t>vœux d’affectation</a:t>
            </a:r>
            <a:endParaRPr lang="fr-FR" sz="3200" b="1" u="sng" cap="all" dirty="0">
              <a:solidFill>
                <a:srgbClr val="00B050"/>
              </a:solidFill>
            </a:endParaRPr>
          </a:p>
          <a:p>
            <a:pPr algn="ctr"/>
            <a:endParaRPr lang="fr-FR" sz="3200" b="1" u="sng" cap="all" dirty="0">
              <a:solidFill>
                <a:srgbClr val="00B050"/>
              </a:solidFill>
            </a:endParaRPr>
          </a:p>
          <a:p>
            <a:r>
              <a:rPr lang="fr-FR" sz="3200" b="1" cap="all" dirty="0">
                <a:solidFill>
                  <a:srgbClr val="00B050"/>
                </a:solidFill>
              </a:rPr>
              <a:t>	</a:t>
            </a:r>
            <a:r>
              <a:rPr lang="fr-FR" sz="3200" b="1" cap="all" dirty="0" err="1">
                <a:solidFill>
                  <a:srgbClr val="00B050"/>
                </a:solidFill>
              </a:rPr>
              <a:t>Affelnet</a:t>
            </a:r>
            <a:r>
              <a:rPr lang="fr-FR" sz="3200" b="1" cap="all" dirty="0">
                <a:solidFill>
                  <a:srgbClr val="00B050"/>
                </a:solidFill>
              </a:rPr>
              <a:t>  : </a:t>
            </a:r>
            <a:r>
              <a:rPr lang="fr-FR" sz="3200" b="1" dirty="0">
                <a:solidFill>
                  <a:srgbClr val="00B050"/>
                </a:solidFill>
              </a:rPr>
              <a:t>procédure académique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361449" y="220486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4395057" y="49411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3972" y="198210"/>
            <a:ext cx="803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II)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>
                <a:solidFill>
                  <a:srgbClr val="FF0000"/>
                </a:solidFill>
              </a:rPr>
              <a:t>procédures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68144" y="6420030"/>
            <a:ext cx="2895600" cy="36512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dirty="0" smtClean="0">
                <a:solidFill>
                  <a:srgbClr val="FF0000"/>
                </a:solidFill>
              </a:rPr>
              <a:t>2024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Pour les 2 procédures :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Scolarité services</a:t>
            </a:r>
            <a:endParaRPr lang="fr-FR" b="1" cap="all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628802"/>
            <a:ext cx="8352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Le </a:t>
            </a:r>
            <a:r>
              <a:rPr lang="fr-FR" sz="2800" u="sng" dirty="0"/>
              <a:t>compte </a:t>
            </a:r>
            <a:r>
              <a:rPr lang="fr-FR" sz="2800" u="sng" dirty="0" err="1"/>
              <a:t>EduConnect</a:t>
            </a:r>
            <a:r>
              <a:rPr lang="fr-FR" sz="2800" u="sng" dirty="0"/>
              <a:t> d’un représentant légal </a:t>
            </a:r>
            <a:r>
              <a:rPr lang="fr-FR" sz="2800" dirty="0"/>
              <a:t>permet:</a:t>
            </a:r>
          </a:p>
          <a:p>
            <a:pPr algn="just"/>
            <a:endParaRPr lang="fr-FR" sz="2800" dirty="0"/>
          </a:p>
          <a:p>
            <a:pPr marL="457200" indent="-457200" algn="just">
              <a:buFontTx/>
              <a:buChar char="-"/>
            </a:pPr>
            <a:r>
              <a:rPr lang="fr-FR" sz="2800" b="1" dirty="0">
                <a:solidFill>
                  <a:srgbClr val="00B0F0"/>
                </a:solidFill>
              </a:rPr>
              <a:t>sur l’onglet Orientation : </a:t>
            </a:r>
            <a:r>
              <a:rPr lang="fr-FR" sz="2800" dirty="0">
                <a:solidFill>
                  <a:srgbClr val="00B0F0"/>
                </a:solidFill>
              </a:rPr>
              <a:t>de saisir les intentions et d’accuser réception de l’avis donné par le conseil de classe </a:t>
            </a:r>
          </a:p>
          <a:p>
            <a:pPr marL="457200" indent="-457200" algn="just">
              <a:buFontTx/>
              <a:buChar char="-"/>
            </a:pPr>
            <a:r>
              <a:rPr lang="fr-FR" sz="2800" b="1" dirty="0">
                <a:solidFill>
                  <a:srgbClr val="00B050"/>
                </a:solidFill>
              </a:rPr>
              <a:t>sur l’onglet Affectation : </a:t>
            </a:r>
            <a:r>
              <a:rPr lang="fr-FR" sz="2800" dirty="0">
                <a:solidFill>
                  <a:srgbClr val="00B050"/>
                </a:solidFill>
              </a:rPr>
              <a:t>de saisir les vœux de formation dans un établissement (</a:t>
            </a:r>
            <a:r>
              <a:rPr lang="fr-FR" sz="2800" dirty="0" err="1">
                <a:solidFill>
                  <a:srgbClr val="00B050"/>
                </a:solidFill>
              </a:rPr>
              <a:t>Affelnet</a:t>
            </a:r>
            <a:r>
              <a:rPr lang="fr-FR" sz="2800" dirty="0">
                <a:solidFill>
                  <a:srgbClr val="00B050"/>
                </a:solidFill>
              </a:rPr>
              <a:t> lycée)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Le compte d’un élève permet uniquement de consulter les saisies effectuées par le représentant légal.</a:t>
            </a:r>
          </a:p>
          <a:p>
            <a:pPr algn="just"/>
            <a:endParaRPr lang="fr-FR" dirty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2915816" y="6165304"/>
            <a:ext cx="3248000" cy="432048"/>
          </a:xfrm>
          <a:prstGeom prst="rect">
            <a:avLst/>
          </a:prstGeom>
        </p:spPr>
        <p:txBody>
          <a:bodyPr/>
          <a:lstStyle/>
          <a:p>
            <a:r>
              <a:rPr lang="fr-FR" sz="1400" dirty="0">
                <a:solidFill>
                  <a:srgbClr val="FF0000"/>
                </a:solidFill>
              </a:rPr>
              <a:t>Collège G PHILIPE  Réunions parents 3ème  </a:t>
            </a:r>
            <a:r>
              <a:rPr lang="fr-FR" sz="1400" dirty="0" smtClean="0">
                <a:solidFill>
                  <a:srgbClr val="FF0000"/>
                </a:solidFill>
              </a:rPr>
              <a:t>2024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10547</TotalTime>
  <Words>1348</Words>
  <Application>Microsoft Office PowerPoint</Application>
  <PresentationFormat>Affichage à l'écran (4:3)</PresentationFormat>
  <Paragraphs>243</Paragraphs>
  <Slides>33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Thème Office</vt:lpstr>
      <vt:lpstr>MINISTÈRIEL</vt:lpstr>
      <vt:lpstr>Microsoft Word Document</vt:lpstr>
      <vt:lpstr>Présentation PowerPoint</vt:lpstr>
      <vt:lpstr>I) Le DNB : ce qui est évalué</vt:lpstr>
      <vt:lpstr>Oral blanc du DNB</vt:lpstr>
      <vt:lpstr>Présentation PowerPoint</vt:lpstr>
      <vt:lpstr>Présentation PowerPoint</vt:lpstr>
      <vt:lpstr>Présentation PowerPoint</vt:lpstr>
      <vt:lpstr>Nouveauté 2024</vt:lpstr>
      <vt:lpstr>Présentation PowerPoint</vt:lpstr>
      <vt:lpstr>Pour les 2 procédures : Scolarité services</vt:lpstr>
      <vt:lpstr>Orientation : phase 1</vt:lpstr>
      <vt:lpstr>Orientation : 4 phases</vt:lpstr>
      <vt:lpstr>Orientation : phase 1</vt:lpstr>
      <vt:lpstr>Orientation : phase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Orientation : phase 1</vt:lpstr>
      <vt:lpstr>Présentation PowerPoint</vt:lpstr>
      <vt:lpstr>Présentation PowerPoint</vt:lpstr>
      <vt:lpstr>Orientation : phase 3 et 4</vt:lpstr>
      <vt:lpstr>Présentation PowerPoint</vt:lpstr>
      <vt:lpstr>Présentation PowerPoint</vt:lpstr>
      <vt:lpstr>CAS PARTICULIERS</vt:lpstr>
      <vt:lpstr>Recrutement formations specifiques</vt:lpstr>
      <vt:lpstr>Présentation PowerPoint</vt:lpstr>
      <vt:lpstr>Test de positionnement numérique en anglais : Ev@lang</vt:lpstr>
      <vt:lpstr>PIX</vt:lpstr>
      <vt:lpstr>Dates à noter</vt:lpstr>
    </vt:vector>
  </TitlesOfParts>
  <Company>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pcp</dc:creator>
  <cp:lastModifiedBy>principal</cp:lastModifiedBy>
  <cp:revision>148</cp:revision>
  <cp:lastPrinted>2022-02-22T13:37:10Z</cp:lastPrinted>
  <dcterms:created xsi:type="dcterms:W3CDTF">2017-01-31T14:46:29Z</dcterms:created>
  <dcterms:modified xsi:type="dcterms:W3CDTF">2024-02-15T18:13:54Z</dcterms:modified>
</cp:coreProperties>
</file>